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37" r:id="rId1"/>
  </p:sldMasterIdLst>
  <p:sldIdLst>
    <p:sldId id="272" r:id="rId2"/>
    <p:sldId id="257" r:id="rId3"/>
    <p:sldId id="258" r:id="rId4"/>
    <p:sldId id="259" r:id="rId5"/>
    <p:sldId id="260" r:id="rId6"/>
    <p:sldId id="273" r:id="rId7"/>
    <p:sldId id="262" r:id="rId8"/>
    <p:sldId id="263" r:id="rId9"/>
    <p:sldId id="264" r:id="rId10"/>
    <p:sldId id="265" r:id="rId11"/>
    <p:sldId id="274" r:id="rId12"/>
    <p:sldId id="266" r:id="rId13"/>
    <p:sldId id="267" r:id="rId14"/>
    <p:sldId id="275" r:id="rId15"/>
    <p:sldId id="276" r:id="rId16"/>
    <p:sldId id="268" r:id="rId17"/>
    <p:sldId id="269" r:id="rId18"/>
    <p:sldId id="270" r:id="rId19"/>
    <p:sldId id="271"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2" d="100"/>
          <a:sy n="82" d="100"/>
        </p:scale>
        <p:origin x="1474" y="283"/>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g>
</file>

<file path=ppt/media/image11.png>
</file>

<file path=ppt/media/image12.jpg>
</file>

<file path=ppt/media/image13.png>
</file>

<file path=ppt/media/image2.jpeg>
</file>

<file path=ppt/media/image3.jpeg>
</file>

<file path=ppt/media/image4.png>
</file>

<file path=ppt/media/image5.pn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2801FF-A310-48C4-9A9B-A98619E69BDD}" type="datetimeFigureOut">
              <a:rPr lang="en-US" smtClean="0"/>
              <a:pPr/>
              <a:t>12/3/2019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1045109797"/>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2801FF-A310-48C4-9A9B-A98619E69BDD}" type="datetimeFigureOut">
              <a:rPr lang="en-US" smtClean="0"/>
              <a:pPr/>
              <a:t>12/3/2019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10438501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82801FF-A310-48C4-9A9B-A98619E69BDD}" type="datetimeFigureOut">
              <a:rPr lang="en-US" smtClean="0"/>
              <a:pPr/>
              <a:t>12/3/2019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18770694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82801FF-A310-48C4-9A9B-A98619E69BDD}" type="datetimeFigureOut">
              <a:rPr lang="en-US" smtClean="0"/>
              <a:pPr/>
              <a:t>12/3/2019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942CB3-BBC3-4C2D-9D27-97B00359A5C1}" type="slidenum">
              <a:rPr lang="en-US" smtClean="0"/>
              <a:pPr/>
              <a:t>‹#›</a:t>
            </a:fld>
            <a:endParaRPr 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37924161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2801FF-A310-48C4-9A9B-A98619E69BDD}" type="datetimeFigureOut">
              <a:rPr lang="en-US" smtClean="0"/>
              <a:pPr/>
              <a:t>12/3/2019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18579855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2801FF-A310-48C4-9A9B-A98619E69BDD}" type="datetimeFigureOut">
              <a:rPr lang="en-US" smtClean="0"/>
              <a:pPr/>
              <a:t>12/3/2019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27611738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82801FF-A310-48C4-9A9B-A98619E69BDD}" type="datetimeFigureOut">
              <a:rPr lang="en-US" smtClean="0"/>
              <a:pPr/>
              <a:t>12/3/2019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10172508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2801FF-A310-48C4-9A9B-A98619E69BDD}" type="datetimeFigureOut">
              <a:rPr lang="en-US" smtClean="0"/>
              <a:pPr/>
              <a:t>12/3/2019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26396784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2801FF-A310-48C4-9A9B-A98619E69BDD}" type="datetimeFigureOut">
              <a:rPr lang="en-US" smtClean="0"/>
              <a:pPr/>
              <a:t>12/3/2019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119350733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82801FF-A310-48C4-9A9B-A98619E69BDD}" type="datetimeFigureOut">
              <a:rPr lang="en-US" smtClean="0"/>
              <a:pPr/>
              <a:t>12/3/2019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3588535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2801FF-A310-48C4-9A9B-A98619E69BDD}" type="datetimeFigureOut">
              <a:rPr lang="en-US" smtClean="0"/>
              <a:pPr/>
              <a:t>12/3/2019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537616443"/>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2801FF-A310-48C4-9A9B-A98619E69BDD}" type="datetimeFigureOut">
              <a:rPr lang="en-US" smtClean="0"/>
              <a:pPr/>
              <a:t>12/3/2019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228687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2801FF-A310-48C4-9A9B-A98619E69BDD}" type="datetimeFigureOut">
              <a:rPr lang="en-US" smtClean="0"/>
              <a:pPr/>
              <a:t>12/3/2019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2081922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82801FF-A310-48C4-9A9B-A98619E69BDD}" type="datetimeFigureOut">
              <a:rPr lang="en-US" smtClean="0"/>
              <a:pPr/>
              <a:t>12/3/2019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4926156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82801FF-A310-48C4-9A9B-A98619E69BDD}" type="datetimeFigureOut">
              <a:rPr lang="en-US" smtClean="0"/>
              <a:pPr/>
              <a:t>12/3/2019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3093210482"/>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82801FF-A310-48C4-9A9B-A98619E69BDD}" type="datetimeFigureOut">
              <a:rPr lang="en-US" smtClean="0"/>
              <a:pPr/>
              <a:t>12/3/2019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3173408336"/>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2801FF-A310-48C4-9A9B-A98619E69BDD}" type="datetimeFigureOut">
              <a:rPr lang="en-US" smtClean="0"/>
              <a:pPr/>
              <a:t>12/3/2019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E942CB3-BBC3-4C2D-9D27-97B00359A5C1}" type="slidenum">
              <a:rPr lang="en-US" smtClean="0"/>
              <a:pPr/>
              <a:t>‹#›</a:t>
            </a:fld>
            <a:endParaRPr lang="en-US"/>
          </a:p>
        </p:txBody>
      </p:sp>
    </p:spTree>
    <p:extLst>
      <p:ext uri="{BB962C8B-B14F-4D97-AF65-F5344CB8AC3E}">
        <p14:creationId xmlns:p14="http://schemas.microsoft.com/office/powerpoint/2010/main" val="1043786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82801FF-A310-48C4-9A9B-A98619E69BDD}" type="datetimeFigureOut">
              <a:rPr lang="en-US" smtClean="0"/>
              <a:pPr/>
              <a:t>12/3/2019</a:t>
            </a:fld>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EE942CB3-BBC3-4C2D-9D27-97B00359A5C1}" type="slidenum">
              <a:rPr lang="en-US" smtClean="0"/>
              <a:pPr/>
              <a:t>‹#›</a:t>
            </a:fld>
            <a:endParaRPr lang="en-US"/>
          </a:p>
        </p:txBody>
      </p:sp>
    </p:spTree>
    <p:extLst>
      <p:ext uri="{BB962C8B-B14F-4D97-AF65-F5344CB8AC3E}">
        <p14:creationId xmlns:p14="http://schemas.microsoft.com/office/powerpoint/2010/main" val="3103225788"/>
      </p:ext>
    </p:extLst>
  </p:cSld>
  <p:clrMap bg1="dk1" tx1="lt1" bg2="dk2" tx2="lt2" accent1="accent1" accent2="accent2" accent3="accent3" accent4="accent4" accent5="accent5" accent6="accent6" hlink="hlink" folHlink="folHlink"/>
  <p:sldLayoutIdLst>
    <p:sldLayoutId id="2147483938" r:id="rId1"/>
    <p:sldLayoutId id="2147483939" r:id="rId2"/>
    <p:sldLayoutId id="2147483940" r:id="rId3"/>
    <p:sldLayoutId id="2147483941" r:id="rId4"/>
    <p:sldLayoutId id="2147483942" r:id="rId5"/>
    <p:sldLayoutId id="2147483943" r:id="rId6"/>
    <p:sldLayoutId id="2147483944" r:id="rId7"/>
    <p:sldLayoutId id="2147483945" r:id="rId8"/>
    <p:sldLayoutId id="2147483946" r:id="rId9"/>
    <p:sldLayoutId id="2147483947" r:id="rId10"/>
    <p:sldLayoutId id="2147483948" r:id="rId11"/>
    <p:sldLayoutId id="2147483949" r:id="rId12"/>
    <p:sldLayoutId id="2147483950" r:id="rId13"/>
    <p:sldLayoutId id="2147483951" r:id="rId14"/>
    <p:sldLayoutId id="2147483952" r:id="rId15"/>
    <p:sldLayoutId id="2147483953" r:id="rId16"/>
    <p:sldLayoutId id="2147483954" r:id="rId17"/>
  </p:sldLayoutIdLst>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Take-out" TargetMode="External"/><Relationship Id="rId2" Type="http://schemas.openxmlformats.org/officeDocument/2006/relationships/hyperlink" Target="https://en.wikipedia.org/wiki/Food_delivery" TargetMode="External"/><Relationship Id="rId1" Type="http://schemas.openxmlformats.org/officeDocument/2006/relationships/slideLayout" Target="../slideLayouts/slideLayout1.xml"/><Relationship Id="rId4" Type="http://schemas.openxmlformats.org/officeDocument/2006/relationships/hyperlink" Target="https://en.wikipedia.org/wiki/Online_Shop"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able.jpg"/>
          <p:cNvPicPr>
            <a:picLocks noChangeAspect="1"/>
          </p:cNvPicPr>
          <p:nvPr/>
        </p:nvPicPr>
        <p:blipFill>
          <a:blip r:embed="rId2" cstate="print"/>
          <a:stretch>
            <a:fillRect/>
          </a:stretch>
        </p:blipFill>
        <p:spPr>
          <a:xfrm>
            <a:off x="0" y="0"/>
            <a:ext cx="9144000" cy="6858000"/>
          </a:xfrm>
          <a:prstGeom prst="rect">
            <a:avLst/>
          </a:prstGeom>
        </p:spPr>
      </p:pic>
      <p:sp>
        <p:nvSpPr>
          <p:cNvPr id="3" name="Rectangle 2"/>
          <p:cNvSpPr/>
          <p:nvPr/>
        </p:nvSpPr>
        <p:spPr>
          <a:xfrm>
            <a:off x="315792" y="457200"/>
            <a:ext cx="8124339" cy="1862048"/>
          </a:xfrm>
          <a:prstGeom prst="rect">
            <a:avLst/>
          </a:prstGeom>
          <a:noFill/>
        </p:spPr>
        <p:txBody>
          <a:bodyPr wrap="none" lIns="91440" tIns="45720" rIns="91440" bIns="45720">
            <a:spAutoFit/>
          </a:bodyPr>
          <a:lstStyle/>
          <a:p>
            <a:pPr algn="ctr"/>
            <a:r>
              <a:rPr lang="en-US" sz="11500" b="1" i="1" dirty="0">
                <a:ln w="31550" cmpd="sng">
                  <a:gradFill>
                    <a:gsLst>
                      <a:gs pos="70000">
                        <a:schemeClr val="accent6">
                          <a:shade val="50000"/>
                          <a:satMod val="190000"/>
                        </a:schemeClr>
                      </a:gs>
                      <a:gs pos="0">
                        <a:schemeClr val="accent6">
                          <a:tint val="77000"/>
                          <a:satMod val="180000"/>
                        </a:schemeClr>
                      </a:gs>
                    </a:gsLst>
                    <a:lin ang="5400000"/>
                  </a:gradFill>
                  <a:prstDash val="solid"/>
                </a:ln>
              </a:rPr>
              <a:t>WELCOME</a:t>
            </a:r>
          </a:p>
        </p:txBody>
      </p:sp>
    </p:spTree>
  </p:cSld>
  <p:clrMapOvr>
    <a:masterClrMapping/>
  </p:clrMapOvr>
  <p:transition>
    <p:pull dir="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59702"/>
            <a:ext cx="7765321" cy="1326321"/>
          </a:xfrm>
        </p:spPr>
        <p:txBody>
          <a:bodyPr>
            <a:normAutofit/>
          </a:bodyPr>
          <a:lstStyle/>
          <a:p>
            <a:pPr algn="l"/>
            <a:r>
              <a:rPr lang="en-US" sz="6000" i="1" u="sng" dirty="0">
                <a:solidFill>
                  <a:schemeClr val="accent1">
                    <a:lumMod val="60000"/>
                    <a:lumOff val="40000"/>
                  </a:schemeClr>
                </a:solidFill>
              </a:rPr>
              <a:t>ABOUT PAGE</a:t>
            </a:r>
          </a:p>
        </p:txBody>
      </p:sp>
      <p:pic>
        <p:nvPicPr>
          <p:cNvPr id="6" name="Picture 5">
            <a:extLst>
              <a:ext uri="{FF2B5EF4-FFF2-40B4-BE49-F238E27FC236}">
                <a16:creationId xmlns:a16="http://schemas.microsoft.com/office/drawing/2014/main" id="{6E4C59B1-640D-4536-84C6-5C18277AD210}"/>
              </a:ext>
            </a:extLst>
          </p:cNvPr>
          <p:cNvPicPr/>
          <p:nvPr/>
        </p:nvPicPr>
        <p:blipFill>
          <a:blip r:embed="rId2">
            <a:extLst>
              <a:ext uri="{28A0092B-C50C-407E-A947-70E740481C1C}">
                <a14:useLocalDpi xmlns:a14="http://schemas.microsoft.com/office/drawing/2010/main" val="0"/>
              </a:ext>
            </a:extLst>
          </a:blip>
          <a:stretch>
            <a:fillRect/>
          </a:stretch>
        </p:blipFill>
        <p:spPr>
          <a:xfrm>
            <a:off x="762000" y="1676400"/>
            <a:ext cx="8000999" cy="49218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ransition>
    <p:plus/>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2844F-C1E1-4C14-8947-ED84D951F3C3}"/>
              </a:ext>
            </a:extLst>
          </p:cNvPr>
          <p:cNvSpPr>
            <a:spLocks noGrp="1"/>
          </p:cNvSpPr>
          <p:nvPr>
            <p:ph type="title"/>
          </p:nvPr>
        </p:nvSpPr>
        <p:spPr>
          <a:xfrm>
            <a:off x="300402" y="156585"/>
            <a:ext cx="7765321" cy="1326321"/>
          </a:xfrm>
        </p:spPr>
        <p:txBody>
          <a:bodyPr>
            <a:normAutofit/>
          </a:bodyPr>
          <a:lstStyle/>
          <a:p>
            <a:r>
              <a:rPr lang="en-IN" sz="6000" u="sng" dirty="0">
                <a:solidFill>
                  <a:schemeClr val="accent6">
                    <a:lumMod val="60000"/>
                    <a:lumOff val="40000"/>
                  </a:schemeClr>
                </a:solidFill>
              </a:rPr>
              <a:t>CONTACT PAGE</a:t>
            </a:r>
          </a:p>
        </p:txBody>
      </p:sp>
      <p:pic>
        <p:nvPicPr>
          <p:cNvPr id="4" name="Content Placeholder 3">
            <a:extLst>
              <a:ext uri="{FF2B5EF4-FFF2-40B4-BE49-F238E27FC236}">
                <a16:creationId xmlns:a16="http://schemas.microsoft.com/office/drawing/2014/main" id="{63AEF06E-AC0E-4E73-8D0A-F91AD5D33FCA}"/>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685800" y="1828800"/>
            <a:ext cx="7765320" cy="44196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564512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381001"/>
            <a:ext cx="7765321" cy="609600"/>
          </a:xfrm>
        </p:spPr>
        <p:txBody>
          <a:bodyPr>
            <a:noAutofit/>
          </a:bodyPr>
          <a:lstStyle/>
          <a:p>
            <a:pPr algn="l"/>
            <a:r>
              <a:rPr lang="en-US" sz="3600" i="1" u="sng" dirty="0">
                <a:solidFill>
                  <a:schemeClr val="bg2">
                    <a:lumMod val="60000"/>
                    <a:lumOff val="40000"/>
                  </a:schemeClr>
                </a:solidFill>
              </a:rPr>
              <a:t>CUSTOMER REGISTRATION PAGE</a:t>
            </a:r>
          </a:p>
        </p:txBody>
      </p:sp>
      <p:pic>
        <p:nvPicPr>
          <p:cNvPr id="7" name="Content Placeholder 6">
            <a:extLst>
              <a:ext uri="{FF2B5EF4-FFF2-40B4-BE49-F238E27FC236}">
                <a16:creationId xmlns:a16="http://schemas.microsoft.com/office/drawing/2014/main" id="{B6BC7C31-B227-4CE9-AA59-F48319F1BBDE}"/>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762000" y="1981200"/>
            <a:ext cx="7765320" cy="449579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ransition>
    <p:blinds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304800"/>
            <a:ext cx="7765321" cy="1326321"/>
          </a:xfrm>
        </p:spPr>
        <p:txBody>
          <a:bodyPr>
            <a:normAutofit/>
          </a:bodyPr>
          <a:lstStyle/>
          <a:p>
            <a:pPr algn="l"/>
            <a:r>
              <a:rPr lang="en-US" sz="4400" i="1" u="sng" dirty="0">
                <a:solidFill>
                  <a:schemeClr val="accent3"/>
                </a:solidFill>
              </a:rPr>
              <a:t>CUSTOMER LOGIN PAGE</a:t>
            </a:r>
          </a:p>
        </p:txBody>
      </p:sp>
      <p:pic>
        <p:nvPicPr>
          <p:cNvPr id="7" name="Content Placeholder 6">
            <a:extLst>
              <a:ext uri="{FF2B5EF4-FFF2-40B4-BE49-F238E27FC236}">
                <a16:creationId xmlns:a16="http://schemas.microsoft.com/office/drawing/2014/main" id="{C80C4167-A836-42A2-8A62-C6C0AB1F6295}"/>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827088" y="2262783"/>
            <a:ext cx="6711950" cy="377547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ransition>
    <p:strips dir="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27020A-ADF5-4EF3-A096-879235D806AD}"/>
              </a:ext>
            </a:extLst>
          </p:cNvPr>
          <p:cNvSpPr>
            <a:spLocks noGrp="1"/>
          </p:cNvSpPr>
          <p:nvPr>
            <p:ph type="title"/>
          </p:nvPr>
        </p:nvSpPr>
        <p:spPr>
          <a:xfrm>
            <a:off x="228600" y="304800"/>
            <a:ext cx="7765321" cy="1326321"/>
          </a:xfrm>
        </p:spPr>
        <p:txBody>
          <a:bodyPr>
            <a:normAutofit/>
          </a:bodyPr>
          <a:lstStyle/>
          <a:p>
            <a:r>
              <a:rPr lang="en-IN" sz="4000" u="sng" dirty="0">
                <a:solidFill>
                  <a:srgbClr val="FF0000"/>
                </a:solidFill>
              </a:rPr>
              <a:t>MANAGER RIGISTER PAGE</a:t>
            </a:r>
          </a:p>
        </p:txBody>
      </p:sp>
      <p:pic>
        <p:nvPicPr>
          <p:cNvPr id="9" name="Picture 8">
            <a:extLst>
              <a:ext uri="{FF2B5EF4-FFF2-40B4-BE49-F238E27FC236}">
                <a16:creationId xmlns:a16="http://schemas.microsoft.com/office/drawing/2014/main" id="{C2A94C22-DD4E-4509-8C7D-0F858FCF75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666" y="1524000"/>
            <a:ext cx="8466667" cy="47625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892405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mph" presetSubtype="0" fill="hold" nodeType="clickEffect">
                                  <p:stCondLst>
                                    <p:cond delay="0"/>
                                  </p:stCondLst>
                                  <p:childTnLst>
                                    <p:animClr clrSpc="hsl" dir="cw">
                                      <p:cBhvr override="childStyle">
                                        <p:cTn id="6" dur="500" fill="hold"/>
                                        <p:tgtEl>
                                          <p:spTgt spid="9"/>
                                        </p:tgtEl>
                                        <p:attrNameLst>
                                          <p:attrName>style.color</p:attrName>
                                        </p:attrNameLst>
                                      </p:cBhvr>
                                      <p:by>
                                        <p:hsl h="7200000" s="0" l="0"/>
                                      </p:by>
                                    </p:animClr>
                                    <p:animClr clrSpc="hsl" dir="cw">
                                      <p:cBhvr>
                                        <p:cTn id="7" dur="500" fill="hold"/>
                                        <p:tgtEl>
                                          <p:spTgt spid="9"/>
                                        </p:tgtEl>
                                        <p:attrNameLst>
                                          <p:attrName>fillcolor</p:attrName>
                                        </p:attrNameLst>
                                      </p:cBhvr>
                                      <p:by>
                                        <p:hsl h="7200000" s="0" l="0"/>
                                      </p:by>
                                    </p:animClr>
                                    <p:animClr clrSpc="hsl" dir="cw">
                                      <p:cBhvr>
                                        <p:cTn id="8" dur="500" fill="hold"/>
                                        <p:tgtEl>
                                          <p:spTgt spid="9"/>
                                        </p:tgtEl>
                                        <p:attrNameLst>
                                          <p:attrName>stroke.color</p:attrName>
                                        </p:attrNameLst>
                                      </p:cBhvr>
                                      <p:by>
                                        <p:hsl h="7200000" s="0" l="0"/>
                                      </p:by>
                                    </p:animClr>
                                    <p:set>
                                      <p:cBhvr>
                                        <p:cTn id="9" dur="500" fill="hold"/>
                                        <p:tgtEl>
                                          <p:spTgt spid="9"/>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807C0-DED9-480A-A815-BABBB34BF096}"/>
              </a:ext>
            </a:extLst>
          </p:cNvPr>
          <p:cNvSpPr>
            <a:spLocks noGrp="1"/>
          </p:cNvSpPr>
          <p:nvPr>
            <p:ph type="title"/>
          </p:nvPr>
        </p:nvSpPr>
        <p:spPr>
          <a:xfrm>
            <a:off x="228600" y="381000"/>
            <a:ext cx="7765321" cy="1326321"/>
          </a:xfrm>
        </p:spPr>
        <p:txBody>
          <a:bodyPr>
            <a:normAutofit/>
          </a:bodyPr>
          <a:lstStyle/>
          <a:p>
            <a:r>
              <a:rPr lang="en-IN" sz="4800" u="sng" dirty="0">
                <a:solidFill>
                  <a:srgbClr val="FFFF00"/>
                </a:solidFill>
              </a:rPr>
              <a:t>MANAGER LOGIN PAGE</a:t>
            </a:r>
          </a:p>
        </p:txBody>
      </p:sp>
      <p:pic>
        <p:nvPicPr>
          <p:cNvPr id="4" name="Content Placeholder 6">
            <a:extLst>
              <a:ext uri="{FF2B5EF4-FFF2-40B4-BE49-F238E27FC236}">
                <a16:creationId xmlns:a16="http://schemas.microsoft.com/office/drawing/2014/main" id="{9CFE4E4C-B85A-4A20-BAA2-5D6B45C27C36}"/>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1216025" y="2057400"/>
            <a:ext cx="6711950" cy="377547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060107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7765321" cy="1326321"/>
          </a:xfrm>
        </p:spPr>
        <p:txBody>
          <a:bodyPr>
            <a:normAutofit/>
          </a:bodyPr>
          <a:lstStyle/>
          <a:p>
            <a:pPr algn="l"/>
            <a:r>
              <a:rPr lang="en-US" sz="5400" i="1" u="sng" dirty="0"/>
              <a:t>MENU PAGE</a:t>
            </a:r>
          </a:p>
        </p:txBody>
      </p:sp>
      <p:pic>
        <p:nvPicPr>
          <p:cNvPr id="6" name="Content Placeholder 5">
            <a:extLst>
              <a:ext uri="{FF2B5EF4-FFF2-40B4-BE49-F238E27FC236}">
                <a16:creationId xmlns:a16="http://schemas.microsoft.com/office/drawing/2014/main" id="{6A49796D-98C0-4482-9087-357C570625EA}"/>
              </a:ext>
            </a:extLst>
          </p:cNvPr>
          <p:cNvPicPr>
            <a:picLocks noGrp="1"/>
          </p:cNvPicPr>
          <p:nvPr>
            <p:ph idx="1"/>
          </p:nvPr>
        </p:nvPicPr>
        <p:blipFill rotWithShape="1">
          <a:blip r:embed="rId2" cstate="print">
            <a:extLst>
              <a:ext uri="{28A0092B-C50C-407E-A947-70E740481C1C}">
                <a14:useLocalDpi xmlns:a14="http://schemas.microsoft.com/office/drawing/2010/main" val="0"/>
              </a:ext>
            </a:extLst>
          </a:blip>
          <a:stretch/>
        </p:blipFill>
        <p:spPr bwMode="auto">
          <a:xfrm>
            <a:off x="1219200" y="2057400"/>
            <a:ext cx="6575684" cy="36993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53640926-AAD7-44D8-BBD7-CCE9431645EC}">
              <a14:shadowObscured xmlns:a14="http://schemas.microsoft.com/office/drawing/2010/main"/>
            </a:ext>
          </a:extLst>
        </p:spPr>
      </p:pic>
    </p:spTree>
  </p:cSld>
  <p:clrMapOvr>
    <a:masterClrMapping/>
  </p:clrMapOvr>
  <p:transition>
    <p:diamon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80">
                                          <p:stCondLst>
                                            <p:cond delay="0"/>
                                          </p:stCondLst>
                                        </p:cTn>
                                        <p:tgtEl>
                                          <p:spTgt spid="6"/>
                                        </p:tgtEl>
                                      </p:cBhvr>
                                    </p:animEffect>
                                    <p:anim calcmode="lin" valueType="num">
                                      <p:cBhvr>
                                        <p:cTn id="8"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13" dur="26">
                                          <p:stCondLst>
                                            <p:cond delay="650"/>
                                          </p:stCondLst>
                                        </p:cTn>
                                        <p:tgtEl>
                                          <p:spTgt spid="6"/>
                                        </p:tgtEl>
                                      </p:cBhvr>
                                      <p:to x="100000" y="60000"/>
                                    </p:animScale>
                                    <p:animScale>
                                      <p:cBhvr>
                                        <p:cTn id="14" dur="166" decel="50000">
                                          <p:stCondLst>
                                            <p:cond delay="676"/>
                                          </p:stCondLst>
                                        </p:cTn>
                                        <p:tgtEl>
                                          <p:spTgt spid="6"/>
                                        </p:tgtEl>
                                      </p:cBhvr>
                                      <p:to x="100000" y="100000"/>
                                    </p:animScale>
                                    <p:animScale>
                                      <p:cBhvr>
                                        <p:cTn id="15" dur="26">
                                          <p:stCondLst>
                                            <p:cond delay="1312"/>
                                          </p:stCondLst>
                                        </p:cTn>
                                        <p:tgtEl>
                                          <p:spTgt spid="6"/>
                                        </p:tgtEl>
                                      </p:cBhvr>
                                      <p:to x="100000" y="80000"/>
                                    </p:animScale>
                                    <p:animScale>
                                      <p:cBhvr>
                                        <p:cTn id="16" dur="166" decel="50000">
                                          <p:stCondLst>
                                            <p:cond delay="1338"/>
                                          </p:stCondLst>
                                        </p:cTn>
                                        <p:tgtEl>
                                          <p:spTgt spid="6"/>
                                        </p:tgtEl>
                                      </p:cBhvr>
                                      <p:to x="100000" y="100000"/>
                                    </p:animScale>
                                    <p:animScale>
                                      <p:cBhvr>
                                        <p:cTn id="17" dur="26">
                                          <p:stCondLst>
                                            <p:cond delay="1642"/>
                                          </p:stCondLst>
                                        </p:cTn>
                                        <p:tgtEl>
                                          <p:spTgt spid="6"/>
                                        </p:tgtEl>
                                      </p:cBhvr>
                                      <p:to x="100000" y="90000"/>
                                    </p:animScale>
                                    <p:animScale>
                                      <p:cBhvr>
                                        <p:cTn id="18" dur="166" decel="50000">
                                          <p:stCondLst>
                                            <p:cond delay="1668"/>
                                          </p:stCondLst>
                                        </p:cTn>
                                        <p:tgtEl>
                                          <p:spTgt spid="6"/>
                                        </p:tgtEl>
                                      </p:cBhvr>
                                      <p:to x="100000" y="100000"/>
                                    </p:animScale>
                                    <p:animScale>
                                      <p:cBhvr>
                                        <p:cTn id="19" dur="26">
                                          <p:stCondLst>
                                            <p:cond delay="1808"/>
                                          </p:stCondLst>
                                        </p:cTn>
                                        <p:tgtEl>
                                          <p:spTgt spid="6"/>
                                        </p:tgtEl>
                                      </p:cBhvr>
                                      <p:to x="100000" y="95000"/>
                                    </p:animScale>
                                    <p:animScale>
                                      <p:cBhvr>
                                        <p:cTn id="20" dur="166" decel="50000">
                                          <p:stCondLst>
                                            <p:cond delay="1834"/>
                                          </p:stCondLst>
                                        </p:cTn>
                                        <p:tgtEl>
                                          <p:spTgt spid="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i="1" u="sng" dirty="0">
                <a:solidFill>
                  <a:srgbClr val="00B050"/>
                </a:solidFill>
              </a:rPr>
              <a:t>OUTCOMES</a:t>
            </a:r>
          </a:p>
        </p:txBody>
      </p:sp>
      <p:sp>
        <p:nvSpPr>
          <p:cNvPr id="3" name="Content Placeholder 2"/>
          <p:cNvSpPr>
            <a:spLocks noGrp="1"/>
          </p:cNvSpPr>
          <p:nvPr>
            <p:ph idx="1"/>
          </p:nvPr>
        </p:nvSpPr>
        <p:spPr/>
        <p:txBody>
          <a:bodyPr>
            <a:normAutofit fontScale="92500" lnSpcReduction="10000"/>
          </a:bodyPr>
          <a:lstStyle/>
          <a:p>
            <a:pPr>
              <a:buNone/>
            </a:pPr>
            <a:r>
              <a:rPr lang="en-US" dirty="0">
                <a:latin typeface="Cambria" panose="02040503050406030204" pitchFamily="18" charset="0"/>
              </a:rPr>
              <a:t>Online Food Order and Delivery can be used to manage the information of food , order and the user details. </a:t>
            </a:r>
          </a:p>
          <a:p>
            <a:pPr>
              <a:buNone/>
            </a:pPr>
            <a:r>
              <a:rPr lang="en-US" dirty="0">
                <a:latin typeface="Cambria" panose="02040503050406030204" pitchFamily="18" charset="0"/>
              </a:rPr>
              <a:t>Used to order food online Record the details of the user for further ordering convenience. </a:t>
            </a:r>
          </a:p>
          <a:p>
            <a:pPr>
              <a:buNone/>
            </a:pPr>
            <a:r>
              <a:rPr lang="en-US" dirty="0">
                <a:latin typeface="Cambria" panose="02040503050406030204" pitchFamily="18" charset="0"/>
              </a:rPr>
              <a:t>It provides the user-friendly interface. All the data will be saved in the database. </a:t>
            </a:r>
          </a:p>
          <a:p>
            <a:pPr>
              <a:buNone/>
            </a:pPr>
            <a:r>
              <a:rPr lang="en-US" dirty="0">
                <a:latin typeface="Cambria" panose="02040503050406030204" pitchFamily="18" charset="0"/>
              </a:rPr>
              <a:t>So administrator can easily view all the data on time. </a:t>
            </a:r>
          </a:p>
          <a:p>
            <a:pPr>
              <a:buNone/>
            </a:pPr>
            <a:r>
              <a:rPr lang="en-US" dirty="0">
                <a:latin typeface="Cambria" panose="02040503050406030204" pitchFamily="18" charset="0"/>
              </a:rPr>
              <a:t>Online Food Order and Delivery DBMS mini project reduces the manual work. </a:t>
            </a:r>
          </a:p>
          <a:p>
            <a:pPr>
              <a:buNone/>
            </a:pPr>
            <a:r>
              <a:rPr lang="en-US" dirty="0">
                <a:latin typeface="Cambria" panose="02040503050406030204" pitchFamily="18" charset="0"/>
              </a:rPr>
              <a:t>It keeps the records food ordered and delivered. </a:t>
            </a:r>
          </a:p>
          <a:p>
            <a:pPr>
              <a:buNone/>
            </a:pPr>
            <a:r>
              <a:rPr lang="en-US" dirty="0">
                <a:latin typeface="Cambria" panose="02040503050406030204" pitchFamily="18" charset="0"/>
              </a:rPr>
              <a:t>This application can allow the users to pay amount through cash only while delivering items.</a:t>
            </a:r>
          </a:p>
          <a:p>
            <a:pPr>
              <a:buNone/>
            </a:pPr>
            <a:endParaRPr lang="en-US" dirty="0">
              <a:latin typeface="Cambria" panose="02040503050406030204" pitchFamily="18" charset="0"/>
            </a:endParaRPr>
          </a:p>
        </p:txBody>
      </p:sp>
    </p:spTree>
  </p:cSld>
  <p:clrMapOvr>
    <a:masterClrMapping/>
  </p:clrMapOvr>
  <p:transition>
    <p:checker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i="1" u="sng" dirty="0">
                <a:solidFill>
                  <a:schemeClr val="tx2">
                    <a:lumMod val="60000"/>
                    <a:lumOff val="40000"/>
                  </a:schemeClr>
                </a:solidFill>
              </a:rPr>
              <a:t>CONCLUSION</a:t>
            </a:r>
          </a:p>
        </p:txBody>
      </p:sp>
      <p:sp>
        <p:nvSpPr>
          <p:cNvPr id="3" name="Content Placeholder 2"/>
          <p:cNvSpPr>
            <a:spLocks noGrp="1"/>
          </p:cNvSpPr>
          <p:nvPr>
            <p:ph idx="1"/>
          </p:nvPr>
        </p:nvSpPr>
        <p:spPr/>
        <p:txBody>
          <a:bodyPr>
            <a:normAutofit/>
          </a:bodyPr>
          <a:lstStyle/>
          <a:p>
            <a:pPr>
              <a:buNone/>
            </a:pPr>
            <a:r>
              <a:rPr lang="en-US" dirty="0"/>
              <a:t>		This mini project “Online Food Order” was being started designing by taking int consideration the Implementation into the Real World.</a:t>
            </a:r>
          </a:p>
          <a:p>
            <a:pPr>
              <a:buNone/>
            </a:pPr>
            <a:r>
              <a:rPr lang="en-US" dirty="0"/>
              <a:t>		At the start of the project we had an aim of making this project more specific to the real world and making it applicable to more number of restaurants throughout the city and provide each restaurant their own specific menu, so that anyone who is using this application can order the food from the menu provided by the specific restaurant they prefer.</a:t>
            </a:r>
          </a:p>
        </p:txBody>
      </p:sp>
    </p:spTree>
  </p:cSld>
  <p:clrMapOvr>
    <a:masterClrMapping/>
  </p:clrMapOvr>
  <p:transition>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72301" y="2209800"/>
            <a:ext cx="7399397" cy="1569660"/>
          </a:xfrm>
          <a:prstGeom prst="rect">
            <a:avLst/>
          </a:prstGeom>
          <a:noFill/>
        </p:spPr>
        <p:txBody>
          <a:bodyPr wrap="none" lIns="91440" tIns="45720" rIns="91440" bIns="45720">
            <a:spAutoFit/>
          </a:bodyPr>
          <a:lstStyle/>
          <a:p>
            <a:pPr algn="ctr"/>
            <a:r>
              <a:rPr lang="en-US" sz="9600" b="1" i="1" dirty="0">
                <a:ln w="19050">
                  <a:solidFill>
                    <a:schemeClr val="tx2">
                      <a:tint val="1000"/>
                    </a:schemeClr>
                  </a:solidFill>
                  <a:prstDash val="solid"/>
                </a:ln>
                <a:solidFill>
                  <a:schemeClr val="accent5"/>
                </a:solidFill>
                <a:effectLst>
                  <a:outerShdw blurRad="50000" dist="50800" dir="7500000" algn="tl">
                    <a:srgbClr val="000000">
                      <a:shade val="5000"/>
                      <a:alpha val="35000"/>
                    </a:srgbClr>
                  </a:outerShdw>
                </a:effectLst>
              </a:rPr>
              <a:t>THANK</a:t>
            </a:r>
            <a:r>
              <a:rPr lang="en-US" sz="9600" b="1" i="1" dirty="0">
                <a:ln w="19050">
                  <a:solidFill>
                    <a:schemeClr val="tx2">
                      <a:tint val="1000"/>
                    </a:schemeClr>
                  </a:solidFill>
                  <a:prstDash val="solid"/>
                </a:ln>
                <a:solidFill>
                  <a:schemeClr val="tx1">
                    <a:lumMod val="85000"/>
                    <a:lumOff val="15000"/>
                  </a:schemeClr>
                </a:solidFill>
                <a:effectLst>
                  <a:outerShdw blurRad="50000" dist="50800" dir="7500000" algn="tl">
                    <a:srgbClr val="000000">
                      <a:shade val="5000"/>
                      <a:alpha val="35000"/>
                    </a:srgbClr>
                  </a:outerShdw>
                </a:effectLst>
              </a:rPr>
              <a:t> </a:t>
            </a:r>
            <a:r>
              <a:rPr lang="en-US" sz="9600" b="1" i="1" dirty="0">
                <a:ln w="19050">
                  <a:solidFill>
                    <a:schemeClr val="tx2">
                      <a:tint val="1000"/>
                    </a:schemeClr>
                  </a:solidFill>
                  <a:prstDash val="solid"/>
                </a:ln>
                <a:solidFill>
                  <a:schemeClr val="tx1">
                    <a:lumMod val="50000"/>
                  </a:schemeClr>
                </a:solidFill>
                <a:effectLst>
                  <a:outerShdw blurRad="50000" dist="50800" dir="7500000" algn="tl">
                    <a:srgbClr val="000000">
                      <a:shade val="5000"/>
                      <a:alpha val="35000"/>
                    </a:srgbClr>
                  </a:outerShdw>
                </a:effectLst>
              </a:rPr>
              <a:t>YOU</a:t>
            </a:r>
            <a:endParaRPr lang="en-US" sz="9600" b="1" i="1" cap="none" spc="0" dirty="0">
              <a:ln w="19050">
                <a:solidFill>
                  <a:schemeClr val="tx2">
                    <a:tint val="1000"/>
                  </a:schemeClr>
                </a:solidFill>
                <a:prstDash val="solid"/>
              </a:ln>
              <a:solidFill>
                <a:schemeClr val="tx1">
                  <a:lumMod val="50000"/>
                </a:schemeClr>
              </a:solidFill>
              <a:effectLst>
                <a:outerShdw blurRad="50000" dist="50800" dir="7500000" algn="tl">
                  <a:srgbClr val="000000">
                    <a:shade val="5000"/>
                    <a:alpha val="35000"/>
                  </a:srgbClr>
                </a:outerShdw>
              </a:effectLst>
            </a:endParaRPr>
          </a:p>
        </p:txBody>
      </p:sp>
    </p:spTree>
  </p:cSld>
  <p:clrMapOvr>
    <a:masterClrMapping/>
  </p:clrMapOvr>
  <p:transition>
    <p:wheel spokes="8"/>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effectLst/>
      </p:bgPr>
    </p:bg>
    <p:spTree>
      <p:nvGrpSpPr>
        <p:cNvPr id="1" name=""/>
        <p:cNvGrpSpPr/>
        <p:nvPr/>
      </p:nvGrpSpPr>
      <p:grpSpPr>
        <a:xfrm>
          <a:off x="0" y="0"/>
          <a:ext cx="0" cy="0"/>
          <a:chOff x="0" y="0"/>
          <a:chExt cx="0" cy="0"/>
        </a:xfrm>
      </p:grpSpPr>
      <p:pic>
        <p:nvPicPr>
          <p:cNvPr id="3" name="Picture 2" descr="IMG-20190131-WA0012.jpg"/>
          <p:cNvPicPr>
            <a:picLocks noChangeAspect="1"/>
          </p:cNvPicPr>
          <p:nvPr/>
        </p:nvPicPr>
        <p:blipFill>
          <a:blip r:embed="rId2" cstate="print"/>
          <a:stretch>
            <a:fillRect/>
          </a:stretch>
        </p:blipFill>
        <p:spPr>
          <a:xfrm>
            <a:off x="0" y="0"/>
            <a:ext cx="9296399" cy="6858000"/>
          </a:xfrm>
          <a:prstGeom prst="rect">
            <a:avLst/>
          </a:prstGeom>
        </p:spPr>
      </p:pic>
      <p:sp>
        <p:nvSpPr>
          <p:cNvPr id="2" name="Title 1"/>
          <p:cNvSpPr>
            <a:spLocks noGrp="1"/>
          </p:cNvSpPr>
          <p:nvPr>
            <p:ph type="title"/>
          </p:nvPr>
        </p:nvSpPr>
        <p:spPr>
          <a:xfrm>
            <a:off x="457200" y="304800"/>
            <a:ext cx="7543800" cy="1143000"/>
          </a:xfrm>
        </p:spPr>
        <p:txBody>
          <a:bodyPr>
            <a:noAutofit/>
          </a:bodyPr>
          <a:lstStyle/>
          <a:p>
            <a:pPr algn="r"/>
            <a:r>
              <a:rPr lang="en-US" sz="4800" b="1" i="1" dirty="0">
                <a:effectLst>
                  <a:outerShdw blurRad="38100" dist="38100" dir="2700000" algn="tl">
                    <a:srgbClr val="000000">
                      <a:alpha val="43137"/>
                    </a:srgbClr>
                  </a:outerShdw>
                </a:effectLst>
              </a:rPr>
              <a:t>ONLINE FOOD ORDER</a:t>
            </a:r>
          </a:p>
        </p:txBody>
      </p:sp>
      <p:sp>
        <p:nvSpPr>
          <p:cNvPr id="4" name="Rectangle 3">
            <a:extLst>
              <a:ext uri="{FF2B5EF4-FFF2-40B4-BE49-F238E27FC236}">
                <a16:creationId xmlns:a16="http://schemas.microsoft.com/office/drawing/2014/main" id="{8FC272BB-97D8-48E0-BB10-336B44917DEF}"/>
              </a:ext>
            </a:extLst>
          </p:cNvPr>
          <p:cNvSpPr/>
          <p:nvPr/>
        </p:nvSpPr>
        <p:spPr>
          <a:xfrm>
            <a:off x="5334944" y="2425004"/>
            <a:ext cx="3428056" cy="923330"/>
          </a:xfrm>
          <a:prstGeom prst="rect">
            <a:avLst/>
          </a:prstGeom>
          <a:noFill/>
        </p:spPr>
        <p:txBody>
          <a:bodyPr wrap="squar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rPr>
              <a:t>Le cafe’</a:t>
            </a:r>
          </a:p>
        </p:txBody>
      </p:sp>
    </p:spTree>
  </p:cSld>
  <p:clrMapOvr>
    <a:masterClrMapping/>
  </p:clrMapOvr>
  <p:transition>
    <p:newsfla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randombar(horizontal)">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2400"/>
            <a:ext cx="7772400" cy="1470025"/>
          </a:xfrm>
        </p:spPr>
        <p:txBody>
          <a:bodyPr>
            <a:noAutofit/>
          </a:bodyPr>
          <a:lstStyle/>
          <a:p>
            <a:r>
              <a:rPr lang="en-US" sz="6600" b="1" i="1" u="sng" dirty="0">
                <a:solidFill>
                  <a:srgbClr val="FF0000"/>
                </a:solidFill>
              </a:rPr>
              <a:t>INTRODUCTION</a:t>
            </a:r>
          </a:p>
        </p:txBody>
      </p:sp>
      <p:sp>
        <p:nvSpPr>
          <p:cNvPr id="3" name="Subtitle 2"/>
          <p:cNvSpPr>
            <a:spLocks noGrp="1"/>
          </p:cNvSpPr>
          <p:nvPr>
            <p:ph type="subTitle" idx="1"/>
          </p:nvPr>
        </p:nvSpPr>
        <p:spPr>
          <a:xfrm>
            <a:off x="533400" y="2133600"/>
            <a:ext cx="8305800" cy="983512"/>
          </a:xfrm>
        </p:spPr>
        <p:txBody>
          <a:bodyPr>
            <a:noAutofit/>
          </a:bodyPr>
          <a:lstStyle/>
          <a:p>
            <a:pPr algn="l"/>
            <a:r>
              <a:rPr lang="en-US" sz="2800" b="1" dirty="0"/>
              <a:t>“Online Food Order ” </a:t>
            </a:r>
            <a:r>
              <a:rPr lang="en-US" sz="2800" dirty="0"/>
              <a:t>is the process of</a:t>
            </a:r>
            <a:r>
              <a:rPr lang="en-US" sz="2800" b="1" dirty="0"/>
              <a:t> </a:t>
            </a:r>
            <a:r>
              <a:rPr lang="en-US" sz="2800" dirty="0">
                <a:hlinkClick r:id="rId2"/>
              </a:rPr>
              <a:t>food delivery</a:t>
            </a:r>
            <a:r>
              <a:rPr lang="en-US" sz="2800" b="1" dirty="0">
                <a:hlinkClick r:id="rId2"/>
              </a:rPr>
              <a:t> </a:t>
            </a:r>
            <a:r>
              <a:rPr lang="en-US" sz="2800" dirty="0"/>
              <a:t>or</a:t>
            </a:r>
            <a:r>
              <a:rPr lang="en-US" sz="2800" b="1" dirty="0"/>
              <a:t> </a:t>
            </a:r>
            <a:r>
              <a:rPr lang="en-US" sz="2800" dirty="0">
                <a:hlinkClick r:id="rId3"/>
              </a:rPr>
              <a:t>takeout</a:t>
            </a:r>
            <a:r>
              <a:rPr lang="en-US" sz="2800" b="1" dirty="0">
                <a:hlinkClick r:id="rId3"/>
              </a:rPr>
              <a:t> </a:t>
            </a:r>
            <a:r>
              <a:rPr lang="en-US" sz="2800" dirty="0"/>
              <a:t>from</a:t>
            </a:r>
            <a:r>
              <a:rPr lang="en-US" sz="2800" b="1" dirty="0"/>
              <a:t> </a:t>
            </a:r>
            <a:r>
              <a:rPr lang="en-US" sz="2800" dirty="0"/>
              <a:t>a local</a:t>
            </a:r>
            <a:r>
              <a:rPr lang="en-US" sz="2800" b="1" dirty="0"/>
              <a:t> </a:t>
            </a:r>
            <a:r>
              <a:rPr lang="en-US" sz="2800" dirty="0"/>
              <a:t>restaurant or food cooperative through a web page. Much like </a:t>
            </a:r>
            <a:r>
              <a:rPr lang="en-US" sz="2800" dirty="0">
                <a:hlinkClick r:id="rId4"/>
              </a:rPr>
              <a:t>ordering consumer goods online,</a:t>
            </a:r>
            <a:r>
              <a:rPr lang="en-US" sz="2800" dirty="0"/>
              <a:t> many of these services allow customers to keep accounts with them in order to make frequent ordering convenient.</a:t>
            </a:r>
          </a:p>
          <a:p>
            <a:pPr algn="l"/>
            <a:endParaRPr lang="en-US" sz="2400" dirty="0"/>
          </a:p>
        </p:txBody>
      </p:sp>
    </p:spTree>
  </p:cSld>
  <p:clrMapOvr>
    <a:masterClrMapping/>
  </p:clrMapOvr>
  <p:transition>
    <p:dissolv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4008" y="152400"/>
            <a:ext cx="7765321" cy="1326321"/>
          </a:xfrm>
        </p:spPr>
        <p:txBody>
          <a:bodyPr>
            <a:noAutofit/>
          </a:bodyPr>
          <a:lstStyle/>
          <a:p>
            <a:r>
              <a:rPr lang="en-US" sz="8800" b="1" i="1" u="sng" dirty="0">
                <a:solidFill>
                  <a:schemeClr val="accent5">
                    <a:lumMod val="40000"/>
                    <a:lumOff val="60000"/>
                  </a:schemeClr>
                </a:solidFill>
              </a:rPr>
              <a:t>OBJECTIVES</a:t>
            </a:r>
          </a:p>
        </p:txBody>
      </p:sp>
      <p:sp>
        <p:nvSpPr>
          <p:cNvPr id="3" name="Content Placeholder 2"/>
          <p:cNvSpPr>
            <a:spLocks noGrp="1"/>
          </p:cNvSpPr>
          <p:nvPr>
            <p:ph idx="1"/>
          </p:nvPr>
        </p:nvSpPr>
        <p:spPr>
          <a:xfrm>
            <a:off x="152399" y="1295400"/>
            <a:ext cx="8316930" cy="5257800"/>
          </a:xfrm>
        </p:spPr>
        <p:txBody>
          <a:bodyPr>
            <a:noAutofit/>
          </a:bodyPr>
          <a:lstStyle/>
          <a:p>
            <a:pPr marL="0" indent="0">
              <a:buNone/>
            </a:pPr>
            <a:endParaRPr lang="en-IN" sz="1800" dirty="0">
              <a:effectLst/>
            </a:endParaRPr>
          </a:p>
          <a:p>
            <a:pPr lvl="2"/>
            <a:r>
              <a:rPr lang="en-US" sz="1800" dirty="0">
                <a:effectLst/>
              </a:rPr>
              <a:t>To develop a system that will surely satisfy the customer service.</a:t>
            </a:r>
            <a:endParaRPr lang="en-IN" sz="1800" dirty="0">
              <a:effectLst/>
            </a:endParaRPr>
          </a:p>
          <a:p>
            <a:pPr lvl="2"/>
            <a:r>
              <a:rPr lang="en-US" sz="1800" dirty="0">
                <a:effectLst/>
              </a:rPr>
              <a:t>To evaluate its performance and acceptability in terms of security, user friendliness, accuracy and reliability.</a:t>
            </a:r>
            <a:endParaRPr lang="en-IN" sz="1800" dirty="0">
              <a:effectLst/>
            </a:endParaRPr>
          </a:p>
          <a:p>
            <a:pPr lvl="2"/>
            <a:r>
              <a:rPr lang="en-US" sz="1800" dirty="0">
                <a:effectLst/>
              </a:rPr>
              <a:t>To improve the communication between customer and server and minimizing the time of ordering.</a:t>
            </a:r>
            <a:endParaRPr lang="en-IN" sz="1800" dirty="0">
              <a:effectLst/>
            </a:endParaRPr>
          </a:p>
          <a:p>
            <a:pPr lvl="2"/>
            <a:r>
              <a:rPr lang="en-US" sz="1800" dirty="0">
                <a:effectLst/>
              </a:rPr>
              <a:t>To automatically compute the bill.</a:t>
            </a:r>
            <a:endParaRPr lang="en-IN" sz="1800" dirty="0">
              <a:effectLst/>
            </a:endParaRPr>
          </a:p>
          <a:p>
            <a:pPr lvl="2"/>
            <a:r>
              <a:rPr lang="en-US" sz="1800" dirty="0">
                <a:effectLst/>
              </a:rPr>
              <a:t>The system will also automatically calculate and display the final bill.so bill will be error free and more accurate .</a:t>
            </a:r>
            <a:endParaRPr lang="en-IN" sz="1800" dirty="0">
              <a:effectLst/>
            </a:endParaRPr>
          </a:p>
          <a:p>
            <a:pPr lvl="2"/>
            <a:r>
              <a:rPr lang="en-US" sz="1800" dirty="0">
                <a:effectLst/>
              </a:rPr>
              <a:t>Providing single platform for customers’ orders and restaurants.</a:t>
            </a:r>
            <a:endParaRPr lang="en-IN" sz="1800" dirty="0">
              <a:effectLst/>
            </a:endParaRPr>
          </a:p>
          <a:p>
            <a:pPr lvl="2"/>
            <a:r>
              <a:rPr lang="en-US" sz="1800" dirty="0">
                <a:effectLst/>
              </a:rPr>
              <a:t>Online menu with multiple food varieties.</a:t>
            </a:r>
            <a:endParaRPr lang="en-IN" sz="1800" dirty="0">
              <a:effectLst/>
            </a:endParaRPr>
          </a:p>
          <a:p>
            <a:pPr lvl="2"/>
            <a:r>
              <a:rPr lang="en-US" sz="1800" dirty="0">
                <a:effectLst/>
              </a:rPr>
              <a:t>Easy access for the customers to place and receive orders.</a:t>
            </a:r>
            <a:endParaRPr lang="en-IN" sz="1800" dirty="0">
              <a:effectLst/>
            </a:endParaRPr>
          </a:p>
          <a:p>
            <a:pPr lvl="2"/>
            <a:r>
              <a:rPr lang="en-US" sz="1800" dirty="0">
                <a:effectLst/>
              </a:rPr>
              <a:t>Providing the payment gateway for the restaurant.</a:t>
            </a:r>
            <a:endParaRPr lang="en-IN" sz="1800" dirty="0">
              <a:effectLst/>
            </a:endParaRPr>
          </a:p>
          <a:p>
            <a:endParaRPr lang="en-US" sz="1800" dirty="0">
              <a:effectLst/>
              <a:latin typeface="Times New Roman" panose="02020603050405020304" pitchFamily="18" charset="0"/>
              <a:cs typeface="Times New Roman" panose="02020603050405020304" pitchFamily="18" charset="0"/>
            </a:endParaRPr>
          </a:p>
        </p:txBody>
      </p:sp>
    </p:spTree>
  </p:cSld>
  <p:clrMapOvr>
    <a:masterClrMapping/>
  </p:clrMapOvr>
  <p:transition>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28600"/>
            <a:ext cx="6856445" cy="933107"/>
          </a:xfrm>
        </p:spPr>
        <p:txBody>
          <a:bodyPr>
            <a:normAutofit fontScale="90000"/>
          </a:bodyPr>
          <a:lstStyle/>
          <a:p>
            <a:r>
              <a:rPr lang="en-US" sz="6600" b="1" i="1" u="sng" dirty="0">
                <a:solidFill>
                  <a:schemeClr val="accent3">
                    <a:lumMod val="75000"/>
                  </a:schemeClr>
                </a:solidFill>
              </a:rPr>
              <a:t>E-R DIAGRAM</a:t>
            </a:r>
          </a:p>
        </p:txBody>
      </p:sp>
      <p:pic>
        <p:nvPicPr>
          <p:cNvPr id="6" name="Content Placeholder 5">
            <a:extLst>
              <a:ext uri="{FF2B5EF4-FFF2-40B4-BE49-F238E27FC236}">
                <a16:creationId xmlns:a16="http://schemas.microsoft.com/office/drawing/2014/main" id="{34AF4BB1-782F-4EB8-90E2-3C7B84C8DC5F}"/>
              </a:ext>
            </a:extLst>
          </p:cNvPr>
          <p:cNvPicPr>
            <a:picLocks noGrp="1" noChangeAspect="1"/>
          </p:cNvPicPr>
          <p:nvPr>
            <p:ph idx="1"/>
          </p:nvPr>
        </p:nvPicPr>
        <p:blipFill>
          <a:blip r:embed="rId2"/>
          <a:stretch>
            <a:fillRect/>
          </a:stretch>
        </p:blipFill>
        <p:spPr>
          <a:xfrm>
            <a:off x="1144314" y="2052638"/>
            <a:ext cx="6077497" cy="4195762"/>
          </a:xfrm>
          <a:prstGeom prst="rect">
            <a:avLst/>
          </a:prstGeom>
          <a:ln>
            <a:solidFill>
              <a:schemeClr val="bg1"/>
            </a:solidFill>
          </a:ln>
        </p:spPr>
      </p:pic>
    </p:spTree>
  </p:cSld>
  <p:clrMapOvr>
    <a:masterClrMapping/>
  </p:clrMapOvr>
  <p:transition>
    <p:wipe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0F8ED77-4937-4715-8485-BD50641E3462}"/>
              </a:ext>
            </a:extLst>
          </p:cNvPr>
          <p:cNvSpPr/>
          <p:nvPr/>
        </p:nvSpPr>
        <p:spPr>
          <a:xfrm>
            <a:off x="685800" y="328295"/>
            <a:ext cx="5562600" cy="769441"/>
          </a:xfrm>
          <a:prstGeom prst="rect">
            <a:avLst/>
          </a:prstGeom>
        </p:spPr>
        <p:txBody>
          <a:bodyPr wrap="square">
            <a:spAutoFit/>
          </a:bodyPr>
          <a:lstStyle/>
          <a:p>
            <a:r>
              <a:rPr lang="en-US" sz="4400" b="1" i="1" u="sng" dirty="0">
                <a:solidFill>
                  <a:schemeClr val="accent1">
                    <a:lumMod val="60000"/>
                    <a:lumOff val="40000"/>
                  </a:schemeClr>
                </a:solidFill>
              </a:rPr>
              <a:t>SCHEMA DIAGRAM</a:t>
            </a:r>
            <a:endParaRPr lang="en-IN" sz="4400" dirty="0">
              <a:solidFill>
                <a:schemeClr val="accent1">
                  <a:lumMod val="60000"/>
                  <a:lumOff val="40000"/>
                </a:schemeClr>
              </a:solidFill>
            </a:endParaRPr>
          </a:p>
        </p:txBody>
      </p:sp>
      <p:pic>
        <p:nvPicPr>
          <p:cNvPr id="5" name="Picture 4">
            <a:extLst>
              <a:ext uri="{FF2B5EF4-FFF2-40B4-BE49-F238E27FC236}">
                <a16:creationId xmlns:a16="http://schemas.microsoft.com/office/drawing/2014/main" id="{3C9D522D-6735-4F43-AF6C-00432246358B}"/>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2057400" y="1371600"/>
            <a:ext cx="4761865" cy="492950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370407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i="1" u="sng" dirty="0">
                <a:solidFill>
                  <a:schemeClr val="accent5"/>
                </a:solidFill>
              </a:rPr>
              <a:t>SYSTEM REQUIREMENTS SPECIFICATION</a:t>
            </a:r>
          </a:p>
        </p:txBody>
      </p:sp>
      <p:sp>
        <p:nvSpPr>
          <p:cNvPr id="3" name="Content Placeholder 2"/>
          <p:cNvSpPr>
            <a:spLocks noGrp="1"/>
          </p:cNvSpPr>
          <p:nvPr>
            <p:ph idx="1"/>
          </p:nvPr>
        </p:nvSpPr>
        <p:spPr>
          <a:xfrm>
            <a:off x="655800" y="1752600"/>
            <a:ext cx="5440200" cy="5029200"/>
          </a:xfrm>
        </p:spPr>
        <p:txBody>
          <a:bodyPr>
            <a:noAutofit/>
          </a:bodyPr>
          <a:lstStyle/>
          <a:p>
            <a:pPr>
              <a:buNone/>
            </a:pPr>
            <a:endParaRPr lang="en-US" sz="1600" i="1" u="sng" dirty="0">
              <a:effectLst/>
            </a:endParaRPr>
          </a:p>
          <a:p>
            <a:pPr>
              <a:buNone/>
            </a:pPr>
            <a:r>
              <a:rPr lang="en-US" sz="1600" i="1" u="sng" dirty="0">
                <a:effectLst/>
              </a:rPr>
              <a:t>HARDWARE REQUIREMENTS</a:t>
            </a:r>
            <a:r>
              <a:rPr lang="en-US" sz="1600" dirty="0">
                <a:effectLst/>
              </a:rPr>
              <a:t> </a:t>
            </a:r>
          </a:p>
          <a:p>
            <a:pPr lvl="0"/>
            <a:r>
              <a:rPr lang="en-US" sz="1600" dirty="0">
                <a:effectLst/>
              </a:rPr>
              <a:t>Intel CORE i5 processor</a:t>
            </a:r>
          </a:p>
          <a:p>
            <a:pPr lvl="0"/>
            <a:r>
              <a:rPr lang="en-US" sz="1600" dirty="0">
                <a:effectLst/>
              </a:rPr>
              <a:t>Memory – 8GB (ram)</a:t>
            </a:r>
          </a:p>
          <a:p>
            <a:pPr lvl="0"/>
            <a:r>
              <a:rPr lang="en-US" sz="1600" dirty="0">
                <a:effectLst/>
              </a:rPr>
              <a:t>Hard disk –1TB</a:t>
            </a:r>
          </a:p>
          <a:p>
            <a:pPr lvl="0">
              <a:buNone/>
            </a:pPr>
            <a:endParaRPr lang="en-US" sz="1600" dirty="0">
              <a:effectLst/>
            </a:endParaRPr>
          </a:p>
          <a:p>
            <a:pPr lvl="0">
              <a:buNone/>
            </a:pPr>
            <a:r>
              <a:rPr lang="en-US" sz="1600" i="1" u="sng" dirty="0">
                <a:effectLst/>
              </a:rPr>
              <a:t>SOFTWARE REQUIREMENTS:</a:t>
            </a:r>
            <a:endParaRPr lang="en-US" sz="1600" dirty="0">
              <a:effectLst/>
            </a:endParaRPr>
          </a:p>
          <a:p>
            <a:r>
              <a:rPr lang="en-US" sz="1600" dirty="0">
                <a:effectLst/>
              </a:rPr>
              <a:t>Operating System  - windows 7 /8 or higher version</a:t>
            </a:r>
          </a:p>
          <a:p>
            <a:r>
              <a:rPr lang="en-US" sz="1600" dirty="0">
                <a:effectLst/>
              </a:rPr>
              <a:t>Platform	- XAMPP</a:t>
            </a:r>
          </a:p>
          <a:p>
            <a:r>
              <a:rPr lang="en-US" sz="1600" dirty="0">
                <a:effectLst/>
              </a:rPr>
              <a:t>Front end	- php,html,css,js</a:t>
            </a:r>
          </a:p>
          <a:p>
            <a:r>
              <a:rPr lang="en-US" sz="1600" dirty="0">
                <a:effectLst/>
              </a:rPr>
              <a:t>Back end	- MY SQL (Database)</a:t>
            </a:r>
          </a:p>
          <a:p>
            <a:endParaRPr lang="en-US" sz="1600" dirty="0">
              <a:effectLst/>
            </a:endParaRPr>
          </a:p>
        </p:txBody>
      </p:sp>
    </p:spTree>
  </p:cSld>
  <p:clrMapOvr>
    <a:masterClrMapping/>
  </p:clrMapOvr>
  <p:transition>
    <p:wedg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2362200"/>
            <a:ext cx="8229600" cy="2133600"/>
          </a:xfrm>
        </p:spPr>
        <p:txBody>
          <a:bodyPr>
            <a:noAutofit/>
          </a:bodyPr>
          <a:lstStyle/>
          <a:p>
            <a:r>
              <a:rPr lang="en-US" sz="8800" b="1" i="1" u="sng" cap="all" spc="0"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t>SNAPSHOTS</a:t>
            </a:r>
            <a:br>
              <a:rPr lang="en-US" sz="8800" b="1" cap="all" spc="0" dirty="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rPr>
            </a:br>
            <a:endParaRPr lang="en-US" sz="8800" b="1" i="1" u="sng" dirty="0">
              <a:solidFill>
                <a:schemeClr val="bg2">
                  <a:lumMod val="25000"/>
                </a:schemeClr>
              </a:solidFill>
            </a:endParaRPr>
          </a:p>
        </p:txBody>
      </p:sp>
    </p:spTree>
  </p:cSld>
  <p:clrMapOvr>
    <a:masterClrMapping/>
  </p:clrMapOvr>
  <p:transition>
    <p:pull dir="d"/>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7765321" cy="1326321"/>
          </a:xfrm>
        </p:spPr>
        <p:txBody>
          <a:bodyPr>
            <a:normAutofit/>
          </a:bodyPr>
          <a:lstStyle/>
          <a:p>
            <a:pPr algn="l"/>
            <a:r>
              <a:rPr lang="en-US" sz="6000" i="1" u="sng" dirty="0"/>
              <a:t>HOME PAGE</a:t>
            </a:r>
          </a:p>
        </p:txBody>
      </p:sp>
      <p:pic>
        <p:nvPicPr>
          <p:cNvPr id="7" name="Content Placeholder 6">
            <a:extLst>
              <a:ext uri="{FF2B5EF4-FFF2-40B4-BE49-F238E27FC236}">
                <a16:creationId xmlns:a16="http://schemas.microsoft.com/office/drawing/2014/main" id="{B34B1B50-CA2C-41EE-B7C3-4D5B3A02EC92}"/>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09600" y="1752600"/>
            <a:ext cx="7765321" cy="436799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ransition>
    <p:split/>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212</TotalTime>
  <Words>305</Words>
  <Application>Microsoft Office PowerPoint</Application>
  <PresentationFormat>On-screen Show (4:3)</PresentationFormat>
  <Paragraphs>51</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Cambria</vt:lpstr>
      <vt:lpstr>Century Gothic</vt:lpstr>
      <vt:lpstr>Times New Roman</vt:lpstr>
      <vt:lpstr>Wingdings 3</vt:lpstr>
      <vt:lpstr>Ion</vt:lpstr>
      <vt:lpstr>PowerPoint Presentation</vt:lpstr>
      <vt:lpstr>ONLINE FOOD ORDER</vt:lpstr>
      <vt:lpstr>INTRODUCTION</vt:lpstr>
      <vt:lpstr>OBJECTIVES</vt:lpstr>
      <vt:lpstr>E-R DIAGRAM</vt:lpstr>
      <vt:lpstr>PowerPoint Presentation</vt:lpstr>
      <vt:lpstr>SYSTEM REQUIREMENTS SPECIFICATION</vt:lpstr>
      <vt:lpstr>SNAPSHOTS </vt:lpstr>
      <vt:lpstr>HOME PAGE</vt:lpstr>
      <vt:lpstr>ABOUT PAGE</vt:lpstr>
      <vt:lpstr>CONTACT PAGE</vt:lpstr>
      <vt:lpstr>CUSTOMER REGISTRATION PAGE</vt:lpstr>
      <vt:lpstr>CUSTOMER LOGIN PAGE</vt:lpstr>
      <vt:lpstr>MANAGER RIGISTER PAGE</vt:lpstr>
      <vt:lpstr>MANAGER LOGIN PAGE</vt:lpstr>
      <vt:lpstr>MENU PAGE</vt:lpstr>
      <vt:lpstr>OUTCOMES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dc:title>
  <dc:creator>Madhura</dc:creator>
  <cp:lastModifiedBy>Pooja D.S</cp:lastModifiedBy>
  <cp:revision>32</cp:revision>
  <dcterms:created xsi:type="dcterms:W3CDTF">2019-04-18T08:59:25Z</dcterms:created>
  <dcterms:modified xsi:type="dcterms:W3CDTF">2019-12-03T06:37:42Z</dcterms:modified>
</cp:coreProperties>
</file>

<file path=docProps/thumbnail.jpeg>
</file>